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8" r:id="rId4"/>
    <p:sldId id="272" r:id="rId5"/>
    <p:sldId id="287" r:id="rId6"/>
    <p:sldId id="279" r:id="rId7"/>
    <p:sldId id="269" r:id="rId8"/>
    <p:sldId id="271" r:id="rId9"/>
    <p:sldId id="264" r:id="rId10"/>
    <p:sldId id="261" r:id="rId11"/>
    <p:sldId id="280" r:id="rId12"/>
    <p:sldId id="277" r:id="rId13"/>
    <p:sldId id="281" r:id="rId14"/>
    <p:sldId id="284" r:id="rId15"/>
    <p:sldId id="286" r:id="rId16"/>
    <p:sldId id="285" r:id="rId17"/>
    <p:sldId id="263" r:id="rId18"/>
    <p:sldId id="270" r:id="rId19"/>
    <p:sldId id="282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oš Čergeť" initials="MČ" lastIdx="1" clrIdx="0">
    <p:extLst>
      <p:ext uri="{19B8F6BF-5375-455C-9EA6-DF929625EA0E}">
        <p15:presenceInfo xmlns:p15="http://schemas.microsoft.com/office/powerpoint/2012/main" userId="S::maros.cerget@artinsolutions.com::d4eb68e1-f9aa-4b24-ae20-3593611939b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1FF14-0FA5-4A61-BAAC-63E3BCAAB165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B40FC-0DF7-4E00-8A84-913C1D4C86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51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6A3A-FE20-42DE-9293-48C95814E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A57675-E2B4-4DDE-BAE9-7D28A3DD5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E3913-70CF-41B0-B92E-C85AC1C1D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78281-84BB-46FB-B959-F4AB9E9AFC76}" type="datetime1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9F5DF-EE51-43A9-AC3B-418D9659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D3ABB-B0F0-4841-A2F0-0B551A57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94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38167-5917-4259-8D1F-14F039ED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72A8A6-BFE2-4D45-82DB-AC4001F1F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1EEBE-81EF-40AA-A18F-D7EC0C190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26E5-9D01-41EA-B20F-4D7F5ADF517B}" type="datetime1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B17C5-5BE6-4E1F-A0B5-C08EBDEC8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8B85E-F0E4-4843-8BAD-424DE82A5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105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BBCAE7-F379-4879-82DD-CFF7F27AC1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5E490-7EDC-4A0C-B81D-51C96019F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1E2DB-FAB1-484D-8670-35A9F7E14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F743D-AE8D-4B09-921F-8076FF87E744}" type="datetime1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A3756-98EF-434A-B57B-D15C71448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34351-14C7-49A3-8B19-90BD5144F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582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48186-59A1-4B8D-8E19-42FBF6F0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72141-669F-41A9-BF89-3F3B6A980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13041-1EE7-4A9F-9018-63F535E69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66DE-4B36-40EB-A501-6E0F93D5A2FC}" type="datetime1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B53B0-BEE0-4C6D-AD16-0FDB2BE32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F3D05-7C41-4837-9593-136FD95AC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596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E9E42-E64A-4166-A96C-DD7AAF0B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C4851-D6F9-4017-9AA4-4C88B5CD0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5320D-DAC8-4B34-8FBD-91295789F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4ADB6-E2C5-4C97-9AD6-469A3C38A98D}" type="datetime1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A4299-0EC6-44F7-B287-D5F161CA4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7C58B-9527-4052-9D98-48A36F0FD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45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3726-EF9F-472E-AE33-DEB72C80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610CD-5F22-4797-B40A-1376677ED4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C6A28-EF94-439B-9ACC-19ABB0D48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6551B-BF61-45A8-B821-850C16303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219C8-FCAC-4E33-B8A2-25833D788990}" type="datetime1">
              <a:rPr lang="en-GB" smtClean="0"/>
              <a:t>18/06/2019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B4C34-999B-4FA8-8BAD-5E25E4B4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E1111-D0F9-4387-85DE-6A5D7D28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4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F3321-25A8-4B48-A155-1BE65EEE2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7A763-C2C9-4DC1-AA58-312890600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59EF76-8FEA-4E04-98D6-6626D91D2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FCB72E-E053-46D9-97A2-251F92F5B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00EDE9-AD11-48CA-A45F-A72E4B5F6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BF0EC-169C-4728-9A3A-7D2137D57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90479-BD90-4E88-AF1F-5ADB3BF34F21}" type="datetime1">
              <a:rPr lang="en-GB" smtClean="0"/>
              <a:t>18/06/2019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91E905-32C8-4990-AAD3-176FC275E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FBDB56-DEDB-4671-AC70-1E2AA715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408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CA89-7740-4662-A7FC-0DF97624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1EB3E3-756C-4FBC-ABEA-4D982EF6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C6B7-3FA9-4CED-A8C0-159D469F34BA}" type="datetime1">
              <a:rPr lang="en-GB" smtClean="0"/>
              <a:t>18/06/2019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59DEB5-B18D-4302-B4B2-907C5E97C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12FFA-E7D0-46F3-9EA7-4879771BC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771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B45CCE-FAE1-4DEC-9E16-D3B94ED3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1E8AE-FFF6-4EBE-84D4-CD8D53A27708}" type="datetime1">
              <a:rPr lang="en-GB" smtClean="0"/>
              <a:t>18/06/2019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5B406-0FDD-4EB0-A704-8A7B2821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36C73-3D8A-4199-B250-6BA7A854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812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322AA-1C41-46B7-9358-987E4B901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94A7E-1CCF-46AF-8D3C-B1682E1FF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EA059-D73F-4BE4-91CE-EE4022E04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E7C92-49E8-4662-960F-E5E4FE2A5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703F-23BD-43D3-AC16-F8CFC1F808F0}" type="datetime1">
              <a:rPr lang="en-GB" smtClean="0"/>
              <a:t>18/06/2019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8C485-AC19-4D27-9971-8BEF79B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A6B7E-BFD8-4695-8970-D4A0DC8D2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399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6D70-517D-45EC-9DA5-275A3ADE6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029041-D950-408B-B743-6B5C69882D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67B74-8834-4EFC-BBC9-E931AA930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EE1C5-8BE0-4A53-B4A9-BCEAC02CE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C3808-7FE9-40F8-A328-A2C969ACFAFA}" type="datetime1">
              <a:rPr lang="en-GB" smtClean="0"/>
              <a:t>18/06/2019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ADE86-0530-447F-8048-214A63FB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BDB28-D06B-446B-A609-E6706081A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19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3E70D8-D0C3-4EF6-BDE4-16D640DDC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64263-5D4A-44B1-B4B5-C11446DA2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8A2D9-A6C5-4A61-8A17-DE7940FAE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026E8-FF1E-44A1-A60E-BBC861DFE530}" type="datetime1">
              <a:rPr lang="en-GB" smtClean="0"/>
              <a:t>18/06/2019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CBC41-1B8F-4EB3-A364-E845894F3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24DD7-B830-4AF1-9AA9-FDD2FBAB8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8F52E-FBE6-44D0-9255-FB1D5214B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70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7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C7E9-383B-42A5-AE2C-47AD2E510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442955"/>
            <a:ext cx="12192000" cy="2387600"/>
          </a:xfrm>
        </p:spPr>
        <p:txBody>
          <a:bodyPr>
            <a:normAutofit/>
          </a:bodyPr>
          <a:lstStyle/>
          <a:p>
            <a:r>
              <a:rPr lang="en-GB" sz="5400" dirty="0" err="1">
                <a:latin typeface="Arial Narrow" panose="020B0606020202030204" pitchFamily="34" charset="0"/>
              </a:rPr>
              <a:t>Simult</a:t>
            </a:r>
            <a:r>
              <a:rPr lang="sk-SK" sz="5400" dirty="0" err="1">
                <a:latin typeface="Arial Narrow" panose="020B0606020202030204" pitchFamily="34" charset="0"/>
              </a:rPr>
              <a:t>ánna</a:t>
            </a:r>
            <a:r>
              <a:rPr lang="sk-SK" sz="5400" dirty="0">
                <a:latin typeface="Arial Narrow" panose="020B0606020202030204" pitchFamily="34" charset="0"/>
              </a:rPr>
              <a:t> lokalizácia a mapovanie prostredia </a:t>
            </a:r>
            <a:br>
              <a:rPr lang="sk-SK" sz="5400" dirty="0">
                <a:latin typeface="Arial Narrow" panose="020B0606020202030204" pitchFamily="34" charset="0"/>
              </a:rPr>
            </a:br>
            <a:r>
              <a:rPr lang="sk-SK" sz="5400" dirty="0">
                <a:latin typeface="Arial Narrow" panose="020B0606020202030204" pitchFamily="34" charset="0"/>
              </a:rPr>
              <a:t>v reálnom čase</a:t>
            </a:r>
            <a:endParaRPr lang="en-GB" sz="5400" dirty="0">
              <a:latin typeface="Arial Narrow" panose="020B06060202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87891-6A6C-4AED-A271-A732D1110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92931"/>
            <a:ext cx="9144000" cy="970586"/>
          </a:xfrm>
        </p:spPr>
        <p:txBody>
          <a:bodyPr>
            <a:normAutofit/>
          </a:bodyPr>
          <a:lstStyle/>
          <a:p>
            <a:r>
              <a:rPr lang="sk-SK" dirty="0"/>
              <a:t>Bakalárska práca FIIT STU 18.6.2019</a:t>
            </a:r>
          </a:p>
          <a:p>
            <a:r>
              <a:rPr lang="sk-SK" dirty="0"/>
              <a:t>Vedúci práce: Ing. František </a:t>
            </a:r>
            <a:r>
              <a:rPr lang="sk-SK" dirty="0" err="1"/>
              <a:t>Kudlačák</a:t>
            </a:r>
            <a:r>
              <a:rPr lang="sk-SK" dirty="0"/>
              <a:t>	 </a:t>
            </a:r>
            <a:r>
              <a:rPr lang="cs-CZ" dirty="0"/>
              <a:t>| </a:t>
            </a:r>
            <a:r>
              <a:rPr lang="sk-SK" dirty="0"/>
              <a:t>Riešil: MAROŠ ČERGEŤ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11F7D-BC2D-437B-825F-1D0D2869D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429000"/>
            <a:ext cx="3810000" cy="1905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2F538-FC98-4DBA-A9E9-1F621C9E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889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66B2D-6C08-456D-A5C7-FC36372A7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619" y="4359439"/>
            <a:ext cx="6638806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Mapovacie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zariadenie</a:t>
            </a:r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 </a:t>
            </a:r>
            <a:r>
              <a:rPr lang="en-US" sz="4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overenie</a:t>
            </a:r>
            <a:r>
              <a:rPr lang="sk-SK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 reálnom čase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E47A8-A73D-432A-9377-D885BEBA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8873" y="5510362"/>
            <a:ext cx="6638807" cy="12924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RVIZ – real time 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vizualizáci</a:t>
            </a:r>
            <a:r>
              <a:rPr lang="sk-SK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</a:p>
          <a:p>
            <a:pPr marL="0" indent="0">
              <a:buNone/>
            </a:pPr>
            <a:r>
              <a:rPr lang="sk-SK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Zariadenie: </a:t>
            </a:r>
            <a:r>
              <a:rPr lang="sk-SK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LiDAR</a:t>
            </a:r>
            <a:r>
              <a:rPr lang="sk-SK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zhora, IMU zospodu, káble nesmú prekážať vo výhľade</a:t>
            </a:r>
          </a:p>
          <a:p>
            <a:pPr marL="0" indent="0">
              <a:buNone/>
            </a:pPr>
            <a:r>
              <a:rPr lang="sk-SK" sz="1600" dirty="0"/>
              <a:t>Zariadenie považujeme za jeden celok </a:t>
            </a:r>
            <a:endParaRPr lang="sk-SK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2107A921-7A47-4F13-B578-8AE73684E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67" r="5447" b="-2"/>
          <a:stretch/>
        </p:blipFill>
        <p:spPr>
          <a:xfrm>
            <a:off x="20" y="1"/>
            <a:ext cx="4848284" cy="4359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B21258-C42D-49E2-96E4-E268B165A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39" r="7478" b="1"/>
          <a:stretch/>
        </p:blipFill>
        <p:spPr>
          <a:xfrm>
            <a:off x="4972050" y="-1"/>
            <a:ext cx="7216902" cy="4359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6AC790-EE56-4FBB-82E4-98C5514386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69" b="8742"/>
          <a:stretch/>
        </p:blipFill>
        <p:spPr>
          <a:xfrm>
            <a:off x="20" y="4472610"/>
            <a:ext cx="4848284" cy="23853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498E3-987D-411B-98C9-4ED98EC69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0808" y="6355080"/>
            <a:ext cx="560618" cy="3479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55C8F52E-FBE6-44D0-9255-FB1D5214B09C}" type="slidenum">
              <a:rPr lang="en-US" sz="1100">
                <a:solidFill>
                  <a:schemeClr val="tx1">
                    <a:alpha val="80000"/>
                  </a:schemeClr>
                </a:solidFill>
              </a:rPr>
              <a:pPr algn="l">
                <a:spcAft>
                  <a:spcPts val="600"/>
                </a:spcAft>
              </a:pPr>
              <a:t>10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740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7FF2377-4C75-4AA3-86A9-7B8BB1F71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sk-SK" dirty="0">
                <a:solidFill>
                  <a:srgbClr val="FFFFFF"/>
                </a:solidFill>
              </a:rPr>
              <a:t>Odhad vzdialenosti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F730FA5E-974F-4860-B49B-DC2AFEF20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" r="577"/>
          <a:stretch/>
        </p:blipFill>
        <p:spPr>
          <a:xfrm>
            <a:off x="257452" y="6543"/>
            <a:ext cx="4110362" cy="3732158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picture containing object&#10;&#10;Description automatically generated">
            <a:extLst>
              <a:ext uri="{FF2B5EF4-FFF2-40B4-BE49-F238E27FC236}">
                <a16:creationId xmlns:a16="http://schemas.microsoft.com/office/drawing/2014/main" id="{DA6E3429-015E-4968-A99E-0F29AE172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4" y="3691083"/>
            <a:ext cx="3653612" cy="3160374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F2DE5A0-4F4D-41F5-9C70-05876BD23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GB" sz="2400" dirty="0" err="1">
                <a:solidFill>
                  <a:srgbClr val="FFFFFF"/>
                </a:solidFill>
              </a:rPr>
              <a:t>Pracuje</a:t>
            </a:r>
            <a:r>
              <a:rPr lang="en-GB" sz="2400" dirty="0">
                <a:solidFill>
                  <a:srgbClr val="FFFFFF"/>
                </a:solidFill>
              </a:rPr>
              <a:t> </a:t>
            </a:r>
            <a:r>
              <a:rPr lang="en-GB" sz="2400" dirty="0" err="1">
                <a:solidFill>
                  <a:srgbClr val="FFFFFF"/>
                </a:solidFill>
              </a:rPr>
              <a:t>sa</a:t>
            </a:r>
            <a:r>
              <a:rPr lang="en-GB" sz="2400" dirty="0">
                <a:solidFill>
                  <a:srgbClr val="FFFFFF"/>
                </a:solidFill>
              </a:rPr>
              <a:t> s</a:t>
            </a:r>
            <a:r>
              <a:rPr lang="sk-SK" sz="2400" dirty="0">
                <a:solidFill>
                  <a:srgbClr val="FFFFFF"/>
                </a:solidFill>
              </a:rPr>
              <a:t>:</a:t>
            </a:r>
          </a:p>
          <a:p>
            <a:pPr lvl="1"/>
            <a:r>
              <a:rPr lang="sk-SK" sz="2000" dirty="0">
                <a:solidFill>
                  <a:srgbClr val="FFFFFF"/>
                </a:solidFill>
              </a:rPr>
              <a:t>Úrovne: Smer 3. (Z) zložky vektoru </a:t>
            </a:r>
          </a:p>
          <a:p>
            <a:pPr lvl="1"/>
            <a:r>
              <a:rPr lang="sk-SK" sz="2000" dirty="0">
                <a:solidFill>
                  <a:srgbClr val="FFFFFF"/>
                </a:solidFill>
              </a:rPr>
              <a:t>Poradie: X,Y zložky vektoru</a:t>
            </a:r>
          </a:p>
          <a:p>
            <a:pPr lvl="1"/>
            <a:r>
              <a:rPr lang="sk-SK" sz="2000" dirty="0">
                <a:solidFill>
                  <a:srgbClr val="FFFFFF"/>
                </a:solidFill>
              </a:rPr>
              <a:t>Tolerancia: Koľko cm v okolí smeru vektoru sa ráta prienik s prekážkou (</a:t>
            </a:r>
            <a:r>
              <a:rPr lang="sk-SK" sz="2000" dirty="0" err="1">
                <a:solidFill>
                  <a:srgbClr val="FFFFFF"/>
                </a:solidFill>
              </a:rPr>
              <a:t>defaultne</a:t>
            </a:r>
            <a:r>
              <a:rPr lang="sk-SK" sz="2000" dirty="0">
                <a:solidFill>
                  <a:srgbClr val="FFFFFF"/>
                </a:solidFill>
              </a:rPr>
              <a:t> 10cm)</a:t>
            </a:r>
          </a:p>
          <a:p>
            <a:pPr lvl="1"/>
            <a:r>
              <a:rPr lang="sk-SK" sz="2000" dirty="0">
                <a:solidFill>
                  <a:srgbClr val="FFFFFF"/>
                </a:solidFill>
              </a:rPr>
              <a:t>Vysporiadanie sa s posunutím všetkých bodov o určitý uhol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41DD8C-F111-4199-8995-F89956C8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705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65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9A922-8EC7-4779-B7F0-5B3EC2F4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57" y="168229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sk-SK" sz="2600" dirty="0">
                <a:solidFill>
                  <a:srgbClr val="FFFFFF"/>
                </a:solidFill>
              </a:rPr>
              <a:t>Overenie riešenia: odhad vzdialenosti</a:t>
            </a:r>
            <a:endParaRPr lang="en-GB" sz="2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58881-6700-443B-B3B3-A652BBB49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2886" y="5565910"/>
            <a:ext cx="9726690" cy="1292090"/>
          </a:xfrm>
        </p:spPr>
        <p:txBody>
          <a:bodyPr>
            <a:normAutofit/>
          </a:bodyPr>
          <a:lstStyle/>
          <a:p>
            <a:r>
              <a:rPr lang="sk-SK" sz="1800" dirty="0"/>
              <a:t>Zavolaním skriptu distance_getter.py s parametrami 1 (úroveň) a 0 (poradie)  (default tolerancia)</a:t>
            </a:r>
          </a:p>
          <a:p>
            <a:r>
              <a:rPr lang="sk-SK" sz="1800" dirty="0"/>
              <a:t>Program vypíše použitý smerový vektor, počet bodov v mape a koľko prekážok je v ceste smerovému vektoru</a:t>
            </a:r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665E8-5DDC-46BD-B3A9-36AF74CEE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76" b="31347"/>
          <a:stretch/>
        </p:blipFill>
        <p:spPr>
          <a:xfrm>
            <a:off x="3586292" y="491745"/>
            <a:ext cx="8605708" cy="15055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87DE-76FC-4704-9A8A-715CE950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12</a:t>
            </a:fld>
            <a:endParaRPr lang="en-GB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AAD128FB-982B-4B14-BFE0-02EF32FAF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" r="577"/>
          <a:stretch/>
        </p:blipFill>
        <p:spPr>
          <a:xfrm>
            <a:off x="399205" y="0"/>
            <a:ext cx="3178206" cy="2885771"/>
          </a:xfrm>
          <a:prstGeom prst="rect">
            <a:avLst/>
          </a:prstGeom>
        </p:spPr>
      </p:pic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F7B9B6D2-991E-4A36-BB60-E51954712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05" y="2819374"/>
            <a:ext cx="3204849" cy="2772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A4CDB-9137-48D1-8F74-078B54338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371" y="2000385"/>
            <a:ext cx="85915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32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3FCBB-A2F7-41CB-9449-3A4F80B92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73EC3-7E55-4203-8327-A37FFC651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043D1-C773-420F-A6EF-115EE267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37" y="2590430"/>
            <a:ext cx="10226926" cy="4267570"/>
          </a:xfrm>
          <a:prstGeom prst="rect">
            <a:avLst/>
          </a:prstGeom>
        </p:spPr>
      </p:pic>
      <p:pic>
        <p:nvPicPr>
          <p:cNvPr id="6" name="Content Placeholder 3" descr="A picture containing indoor, wall, ceiling, table&#10;&#10;Description automatically generated">
            <a:extLst>
              <a:ext uri="{FF2B5EF4-FFF2-40B4-BE49-F238E27FC236}">
                <a16:creationId xmlns:a16="http://schemas.microsoft.com/office/drawing/2014/main" id="{3E120473-B292-496C-B2F5-445B7E95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36" y="-1"/>
            <a:ext cx="10226926" cy="32470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28A61-A693-489A-8F2D-E582BCF81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44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56">
            <a:extLst>
              <a:ext uri="{FF2B5EF4-FFF2-40B4-BE49-F238E27FC236}">
                <a16:creationId xmlns:a16="http://schemas.microsoft.com/office/drawing/2014/main" id="{58F01A3F-C58D-4E44-8D22-F801338CFBB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448" r="2708" b="5631"/>
          <a:stretch/>
        </p:blipFill>
        <p:spPr bwMode="auto">
          <a:xfrm>
            <a:off x="2331213" y="267063"/>
            <a:ext cx="4764271" cy="2243426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Obrázok 49">
            <a:extLst>
              <a:ext uri="{FF2B5EF4-FFF2-40B4-BE49-F238E27FC236}">
                <a16:creationId xmlns:a16="http://schemas.microsoft.com/office/drawing/2014/main" id="{F58C798C-A0C4-4068-82EC-7AE367620CE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7" t="8646" r="11698" b="1610"/>
          <a:stretch/>
        </p:blipFill>
        <p:spPr bwMode="auto">
          <a:xfrm>
            <a:off x="92775" y="297826"/>
            <a:ext cx="2573326" cy="2112433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Freeform 23">
            <a:extLst>
              <a:ext uri="{FF2B5EF4-FFF2-40B4-BE49-F238E27FC236}">
                <a16:creationId xmlns:a16="http://schemas.microsoft.com/office/drawing/2014/main" id="{EDBF517C-8524-444B-BA62-E3F7FA604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2194" y="2610718"/>
            <a:ext cx="6259807" cy="4252574"/>
          </a:xfrm>
          <a:custGeom>
            <a:avLst/>
            <a:gdLst>
              <a:gd name="connsiteX0" fmla="*/ 0 w 6259807"/>
              <a:gd name="connsiteY0" fmla="*/ 0 h 4252574"/>
              <a:gd name="connsiteX1" fmla="*/ 6259807 w 6259807"/>
              <a:gd name="connsiteY1" fmla="*/ 0 h 4252574"/>
              <a:gd name="connsiteX2" fmla="*/ 6259807 w 6259807"/>
              <a:gd name="connsiteY2" fmla="*/ 4252574 h 4252574"/>
              <a:gd name="connsiteX3" fmla="*/ 896549 w 6259807"/>
              <a:gd name="connsiteY3" fmla="*/ 4252574 h 4252574"/>
              <a:gd name="connsiteX4" fmla="*/ 2866576 w 6259807"/>
              <a:gd name="connsiteY4" fmla="*/ 952 h 4252574"/>
              <a:gd name="connsiteX5" fmla="*/ 0 w 6259807"/>
              <a:gd name="connsiteY5" fmla="*/ 952 h 425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9807" h="4252574">
                <a:moveTo>
                  <a:pt x="0" y="0"/>
                </a:moveTo>
                <a:lnTo>
                  <a:pt x="6259807" y="0"/>
                </a:lnTo>
                <a:lnTo>
                  <a:pt x="6259807" y="4252574"/>
                </a:lnTo>
                <a:lnTo>
                  <a:pt x="896549" y="4252574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FABA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20">
            <a:extLst>
              <a:ext uri="{FF2B5EF4-FFF2-40B4-BE49-F238E27FC236}">
                <a16:creationId xmlns:a16="http://schemas.microsoft.com/office/drawing/2014/main" id="{B072FA10-EF9D-4AEB-AB63-079C80F19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610718"/>
            <a:ext cx="8624908" cy="4252574"/>
          </a:xfrm>
          <a:custGeom>
            <a:avLst/>
            <a:gdLst>
              <a:gd name="connsiteX0" fmla="*/ 0 w 8624908"/>
              <a:gd name="connsiteY0" fmla="*/ 4252574 h 4252574"/>
              <a:gd name="connsiteX1" fmla="*/ 1053646 w 8624908"/>
              <a:gd name="connsiteY1" fmla="*/ 4252574 h 4252574"/>
              <a:gd name="connsiteX2" fmla="*/ 1053646 w 8624908"/>
              <a:gd name="connsiteY2" fmla="*/ 4252098 h 4252574"/>
              <a:gd name="connsiteX3" fmla="*/ 8624908 w 8624908"/>
              <a:gd name="connsiteY3" fmla="*/ 4252098 h 4252574"/>
              <a:gd name="connsiteX4" fmla="*/ 6654660 w 8624908"/>
              <a:gd name="connsiteY4" fmla="*/ 0 h 4252574"/>
              <a:gd name="connsiteX5" fmla="*/ 1053646 w 8624908"/>
              <a:gd name="connsiteY5" fmla="*/ 0 h 4252574"/>
              <a:gd name="connsiteX6" fmla="*/ 1053646 w 8624908"/>
              <a:gd name="connsiteY6" fmla="*/ 5292 h 4252574"/>
              <a:gd name="connsiteX7" fmla="*/ 0 w 8624908"/>
              <a:gd name="connsiteY7" fmla="*/ 5292 h 425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24908" h="4252574">
                <a:moveTo>
                  <a:pt x="0" y="4252574"/>
                </a:moveTo>
                <a:lnTo>
                  <a:pt x="1053646" y="4252574"/>
                </a:lnTo>
                <a:lnTo>
                  <a:pt x="1053646" y="4252098"/>
                </a:lnTo>
                <a:lnTo>
                  <a:pt x="8624908" y="4252098"/>
                </a:lnTo>
                <a:lnTo>
                  <a:pt x="6654660" y="0"/>
                </a:lnTo>
                <a:lnTo>
                  <a:pt x="1053646" y="0"/>
                </a:lnTo>
                <a:lnTo>
                  <a:pt x="1053646" y="5292"/>
                </a:lnTo>
                <a:lnTo>
                  <a:pt x="0" y="5292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8929A-80D9-41A0-85A4-6DAC2A5D3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8267" y="3599644"/>
            <a:ext cx="3389906" cy="2614889"/>
          </a:xfrm>
        </p:spPr>
        <p:txBody>
          <a:bodyPr>
            <a:normAutofit/>
          </a:bodyPr>
          <a:lstStyle/>
          <a:p>
            <a:r>
              <a:rPr lang="sk-SK" dirty="0">
                <a:solidFill>
                  <a:srgbClr val="000000"/>
                </a:solidFill>
              </a:rPr>
              <a:t>Vyššia hĺbka stromu v 3D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4" name="Obrázok 55">
            <a:extLst>
              <a:ext uri="{FF2B5EF4-FFF2-40B4-BE49-F238E27FC236}">
                <a16:creationId xmlns:a16="http://schemas.microsoft.com/office/drawing/2014/main" id="{6900C780-2824-4059-AE57-DBD08B99CCB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29803" y="775465"/>
            <a:ext cx="5012305" cy="13407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815FF-F9A9-4219-9B40-8D1029D7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81" y="3710829"/>
            <a:ext cx="5972033" cy="3010646"/>
          </a:xfrm>
        </p:spPr>
        <p:txBody>
          <a:bodyPr anchor="t">
            <a:normAutofit/>
          </a:bodyPr>
          <a:lstStyle/>
          <a:p>
            <a:r>
              <a:rPr lang="sk-SK" sz="2400" dirty="0">
                <a:solidFill>
                  <a:srgbClr val="FFFFFF"/>
                </a:solidFill>
              </a:rPr>
              <a:t>Pri nízkej hĺbke je vidno naozaj iba orientačne vzhľad mapovaného priestoru</a:t>
            </a:r>
          </a:p>
          <a:p>
            <a:r>
              <a:rPr lang="sk-SK" sz="2400" dirty="0">
                <a:solidFill>
                  <a:srgbClr val="FFFFFF"/>
                </a:solidFill>
              </a:rPr>
              <a:t>Pri vysokej hĺbke však naopak procesor nestíha spracovávať údaje a nestihne pristúpiť ku údajom o orientácií dostatočne skoro</a:t>
            </a: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B3841-1DEE-4547-9B68-61FAF7D4B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71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856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72D63-1DD1-459C-A7CF-AE8B9F78A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02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sk-SK" sz="2800" dirty="0" err="1">
                <a:solidFill>
                  <a:schemeClr val="bg1"/>
                </a:solidFill>
              </a:rPr>
              <a:t>Extraktor</a:t>
            </a:r>
            <a:r>
              <a:rPr lang="sk-SK" sz="2800" dirty="0">
                <a:solidFill>
                  <a:schemeClr val="bg1"/>
                </a:solidFill>
              </a:rPr>
              <a:t> mapy zo systému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72BA4-D4E6-495E-8F5C-2A57F3273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17" y="85441"/>
            <a:ext cx="6782539" cy="669776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D35EE-6C12-4684-B141-7C222721B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9083" y="2638044"/>
            <a:ext cx="4314547" cy="3415622"/>
          </a:xfrm>
        </p:spPr>
        <p:txBody>
          <a:bodyPr>
            <a:normAutofit lnSpcReduction="10000"/>
          </a:bodyPr>
          <a:lstStyle/>
          <a:p>
            <a:r>
              <a:rPr lang="sk-SK" dirty="0">
                <a:solidFill>
                  <a:schemeClr val="bg1"/>
                </a:solidFill>
              </a:rPr>
              <a:t>Pre každý bod z mračna bodov</a:t>
            </a:r>
          </a:p>
          <a:p>
            <a:pPr lvl="1"/>
            <a:r>
              <a:rPr lang="sk-SK" sz="2000" dirty="0">
                <a:solidFill>
                  <a:schemeClr val="bg1"/>
                </a:solidFill>
              </a:rPr>
              <a:t>Generácia kocky so stenami</a:t>
            </a:r>
          </a:p>
          <a:p>
            <a:pPr lvl="1"/>
            <a:r>
              <a:rPr lang="sk-SK" sz="2000" dirty="0">
                <a:solidFill>
                  <a:schemeClr val="bg1"/>
                </a:solidFill>
              </a:rPr>
              <a:t>Generácia šedého materiálu</a:t>
            </a:r>
          </a:p>
          <a:p>
            <a:r>
              <a:rPr lang="sk-SK" dirty="0">
                <a:solidFill>
                  <a:schemeClr val="bg1"/>
                </a:solidFill>
              </a:rPr>
              <a:t>Generácia (zelenej) kocky pre </a:t>
            </a:r>
            <a:r>
              <a:rPr lang="sk-SK" dirty="0" err="1">
                <a:solidFill>
                  <a:schemeClr val="bg1"/>
                </a:solidFill>
              </a:rPr>
              <a:t>LiDAR</a:t>
            </a:r>
            <a:endParaRPr lang="sk-SK" sz="2000" dirty="0">
              <a:solidFill>
                <a:schemeClr val="bg1"/>
              </a:solidFill>
            </a:endParaRPr>
          </a:p>
          <a:p>
            <a:endParaRPr lang="sk-SK" sz="2000" dirty="0">
              <a:solidFill>
                <a:schemeClr val="bg1"/>
              </a:solidFill>
            </a:endParaRPr>
          </a:p>
          <a:p>
            <a:r>
              <a:rPr lang="sk-SK" sz="2000" dirty="0">
                <a:solidFill>
                  <a:schemeClr val="bg1"/>
                </a:solidFill>
              </a:rPr>
              <a:t>OBJ aj MTL súbor s unikátnym názvom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DA314-933B-48F7-8D76-440AA8102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953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F85E-6CE8-4C1B-8D57-EDDE63D7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Pamäťová a výpočtová náročnosť (optimálna hĺbka stromu s úrovňou 15cm.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BD910-B2EC-46FD-9A72-EE48D6BFD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08" y="2171961"/>
            <a:ext cx="11354784" cy="43209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47579A-A9FF-4869-9585-735660A81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293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44AF-8987-4680-B3D0-F13A6AE3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ZHRNUTIE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2490F-E3C5-426C-9AD1-38859779A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sz="2400" dirty="0"/>
              <a:t>Osobný cieľ:</a:t>
            </a:r>
          </a:p>
          <a:p>
            <a:pPr lvl="1"/>
            <a:r>
              <a:rPr lang="sk-SK" dirty="0"/>
              <a:t>Snaha pomôcť čitateľovi, ktorý sa chce s problematikou oboznámiť</a:t>
            </a:r>
          </a:p>
          <a:p>
            <a:endParaRPr lang="sk-SK" sz="2400" dirty="0"/>
          </a:p>
          <a:p>
            <a:r>
              <a:rPr lang="sk-SK" sz="2400" dirty="0"/>
              <a:t>Realizácia 3D mapovania prostredia v reálnom čase</a:t>
            </a:r>
          </a:p>
          <a:p>
            <a:pPr lvl="1"/>
            <a:r>
              <a:rPr lang="sk-SK" sz="2000" dirty="0"/>
              <a:t>Možnosť zmeniť hĺbku </a:t>
            </a:r>
            <a:r>
              <a:rPr lang="sk-SK" sz="2000" dirty="0" err="1"/>
              <a:t>oktálového</a:t>
            </a:r>
            <a:r>
              <a:rPr lang="sk-SK" sz="2000" dirty="0"/>
              <a:t> stromu</a:t>
            </a:r>
          </a:p>
          <a:p>
            <a:pPr lvl="1"/>
            <a:r>
              <a:rPr lang="sk-SK" sz="2000" dirty="0"/>
              <a:t>Možnosť zaznamenať zaznamenávanie údajov zo senzorov a reprodukovať mapovanie</a:t>
            </a:r>
            <a:endParaRPr lang="sk-SK" sz="2400" dirty="0"/>
          </a:p>
          <a:p>
            <a:r>
              <a:rPr lang="sk-SK" sz="2400" dirty="0"/>
              <a:t>Odhad vzdialenosti ku prekážkam v 24 smeroch s voliteľnou toleranciou</a:t>
            </a:r>
          </a:p>
          <a:p>
            <a:r>
              <a:rPr lang="sk-SK" sz="2400" dirty="0"/>
              <a:t>Extrakcia mapy do externého súboru OBJ, (MTL)</a:t>
            </a:r>
          </a:p>
          <a:p>
            <a:endParaRPr lang="sk-SK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B33DE-A8CD-42F9-B81E-DB850D1C1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17</a:t>
            </a:fld>
            <a:endParaRPr lang="en-GB"/>
          </a:p>
        </p:txBody>
      </p:sp>
      <p:pic>
        <p:nvPicPr>
          <p:cNvPr id="5" name="Obrázok 49">
            <a:extLst>
              <a:ext uri="{FF2B5EF4-FFF2-40B4-BE49-F238E27FC236}">
                <a16:creationId xmlns:a16="http://schemas.microsoft.com/office/drawing/2014/main" id="{4EF8C6F1-3BD6-4FA8-8A70-BEFC19B6EB7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7" t="8646" r="11698" b="1610"/>
          <a:stretch/>
        </p:blipFill>
        <p:spPr bwMode="auto">
          <a:xfrm>
            <a:off x="3377513" y="93640"/>
            <a:ext cx="2573326" cy="2112433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F253F-6A18-4B73-B99A-305CA1C46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39" r="7478" b="1"/>
          <a:stretch/>
        </p:blipFill>
        <p:spPr>
          <a:xfrm>
            <a:off x="1312092" y="5064416"/>
            <a:ext cx="2743200" cy="1657057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7B290E64-9356-44BC-B21B-6DC3FEEE4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17" y="-5550"/>
            <a:ext cx="2573326" cy="2573326"/>
          </a:xfrm>
          <a:prstGeom prst="rect">
            <a:avLst/>
          </a:prstGeom>
        </p:spPr>
      </p:pic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570CC505-722E-4525-888F-8FC8A75E1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089" y="4953405"/>
            <a:ext cx="2326053" cy="1879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E921B5-832F-4AA4-9814-9495DCAB9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934" y="48704"/>
            <a:ext cx="3637410" cy="21985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3C5CD1-89C2-4500-8B62-4E813F99C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443" y="4659565"/>
            <a:ext cx="2534465" cy="219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0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FD40C-9DDF-4104-B56E-DDD20F5B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Akcelerácia na GPU jadrách s využitím CUDA?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3DAC0-F683-4AE4-BC3F-6BE80A403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3075" cy="4351338"/>
          </a:xfrm>
        </p:spPr>
        <p:txBody>
          <a:bodyPr/>
          <a:lstStyle/>
          <a:p>
            <a:r>
              <a:rPr lang="sk-SK" sz="2000" dirty="0"/>
              <a:t>Nestabilný inštalátor </a:t>
            </a:r>
            <a:r>
              <a:rPr lang="sk-SK" sz="2000" dirty="0" err="1"/>
              <a:t>flashol</a:t>
            </a:r>
            <a:r>
              <a:rPr lang="sk-SK" sz="2000" dirty="0"/>
              <a:t> L4T až po </a:t>
            </a:r>
            <a:r>
              <a:rPr lang="sk-SK" sz="2000" dirty="0" err="1"/>
              <a:t>desiatkách</a:t>
            </a:r>
            <a:r>
              <a:rPr lang="sk-SK" sz="2000" dirty="0"/>
              <a:t> pokusov trvajúcich každý niekedy až 8 hodín</a:t>
            </a:r>
          </a:p>
          <a:p>
            <a:r>
              <a:rPr lang="sk-SK" sz="2000" dirty="0"/>
              <a:t>Obyčajný </a:t>
            </a:r>
            <a:r>
              <a:rPr lang="sk-SK" sz="2000" dirty="0" err="1"/>
              <a:t>Nvidia</a:t>
            </a:r>
            <a:r>
              <a:rPr lang="sk-SK" sz="2000" dirty="0"/>
              <a:t> </a:t>
            </a:r>
            <a:r>
              <a:rPr lang="sk-SK" sz="2000" dirty="0" err="1"/>
              <a:t>Docker</a:t>
            </a:r>
            <a:r>
              <a:rPr lang="sk-SK" sz="2000" dirty="0"/>
              <a:t> by nefungoval pre </a:t>
            </a:r>
            <a:r>
              <a:rPr lang="sk-SK" sz="2000" dirty="0" err="1"/>
              <a:t>Jetson</a:t>
            </a:r>
            <a:r>
              <a:rPr lang="sk-SK" sz="2000" dirty="0"/>
              <a:t> TX2 s ARM arch.</a:t>
            </a:r>
          </a:p>
          <a:p>
            <a:r>
              <a:rPr lang="sk-SK" sz="2000" dirty="0" err="1"/>
              <a:t>Nvidiou</a:t>
            </a:r>
            <a:r>
              <a:rPr lang="sk-SK" sz="2000" dirty="0"/>
              <a:t> odporúčaný </a:t>
            </a:r>
            <a:r>
              <a:rPr lang="sk-SK" sz="2000" dirty="0" err="1"/>
              <a:t>Docker</a:t>
            </a:r>
            <a:r>
              <a:rPr lang="sk-SK" sz="2000" dirty="0"/>
              <a:t> vyžadoval úplne inú verziu L4T, ktorej inštalátor tiež mal negatívne recenzie, tiež bolo riskantné skúsiť</a:t>
            </a:r>
            <a:r>
              <a:rPr lang="sk-SK" dirty="0"/>
              <a:t>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BFE62-78C2-49C5-9453-7A35C92AA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872" y="1555062"/>
            <a:ext cx="5075360" cy="489246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61873-CABB-40A5-8C6C-154EC39E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198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D2CC254-0C0D-4D09-A051-DF215B719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AD2B89-13A6-4D9F-B85D-03F441A8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Stojaca postava za systémom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3A8C1A-F494-4AA6-A3C3-B1B8F987F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465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FCA4-E77E-4E1B-ACE4-0C7AF1A8F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12184" cy="1325563"/>
          </a:xfrm>
        </p:spPr>
        <p:txBody>
          <a:bodyPr/>
          <a:lstStyle/>
          <a:p>
            <a:r>
              <a:rPr lang="sk-SK" dirty="0"/>
              <a:t>Hlavné problémy</a:t>
            </a:r>
            <a:endParaRPr lang="en-GB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3D2EB58-85DB-431B-92AD-02F391E04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384" y="256054"/>
            <a:ext cx="1619250" cy="1619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2FCF06-AEB6-4415-9FDB-A001D1E134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93" t="20205" r="31744" b="53685"/>
          <a:stretch/>
        </p:blipFill>
        <p:spPr>
          <a:xfrm>
            <a:off x="6731748" y="2384590"/>
            <a:ext cx="2050092" cy="1205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6C9E50-2E48-4DCA-9FAC-D6B9D0D972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38" t="52834" r="37454"/>
          <a:stretch/>
        </p:blipFill>
        <p:spPr>
          <a:xfrm>
            <a:off x="9939230" y="2265741"/>
            <a:ext cx="1414570" cy="1443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9EBE3E-66D4-49DB-8E14-007E0D2531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47" t="71267" r="28619" b="19851"/>
          <a:stretch/>
        </p:blipFill>
        <p:spPr>
          <a:xfrm>
            <a:off x="9326050" y="2764847"/>
            <a:ext cx="576196" cy="450937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6E6DCE67-A03F-4678-A7B6-F281919DD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699" y="5026809"/>
            <a:ext cx="1414570" cy="14145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6A356A-AAB3-410E-BD9D-D173A77406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81" r="27395" b="46341"/>
          <a:stretch/>
        </p:blipFill>
        <p:spPr>
          <a:xfrm>
            <a:off x="3976918" y="4956074"/>
            <a:ext cx="978417" cy="6337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4E5955D-EB51-4BBD-9CA0-6A324ECC4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669" y="5667733"/>
            <a:ext cx="1223042" cy="8674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5A622F-17ED-4DC9-9E5E-F1A6C14EA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3798" y="4981763"/>
            <a:ext cx="444348" cy="60805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0CBCA6-6A8B-4F01-987C-B68781361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10" y="5705064"/>
            <a:ext cx="1223042" cy="8674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8C0E88-0B22-46F3-A717-56E7A4EAE9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81" r="27395" b="46341"/>
          <a:stretch/>
        </p:blipFill>
        <p:spPr>
          <a:xfrm>
            <a:off x="8091249" y="4963252"/>
            <a:ext cx="978417" cy="6337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16F3481-EE2F-4A84-B13D-8835341FF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5045" y="4981763"/>
            <a:ext cx="626204" cy="6345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77CC6E-484E-4ACC-B1F1-EDC6C7793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511" y="5687098"/>
            <a:ext cx="1223042" cy="867419"/>
          </a:xfrm>
          <a:prstGeom prst="rect">
            <a:avLst/>
          </a:prstGeom>
        </p:spPr>
      </p:pic>
      <p:pic>
        <p:nvPicPr>
          <p:cNvPr id="37" name="Picture 36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588EDF2C-1600-4366-8E2F-9ABA835120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42" y="5845192"/>
            <a:ext cx="978417" cy="7529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AC426-D482-4E32-8AFA-A875156E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2</a:t>
            </a:fld>
            <a:endParaRPr lang="en-GB"/>
          </a:p>
        </p:txBody>
      </p:sp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6F3EA10B-8CBC-4445-8303-76805DD4B6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00" y="4346520"/>
            <a:ext cx="2539682" cy="25396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BB8CCE2-4EE3-4F0D-B064-92F5AFDD90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290" y="5730695"/>
            <a:ext cx="1223042" cy="867419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5BF524F6-E7BA-4E78-B8C2-D7396CC931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094" y="5734094"/>
            <a:ext cx="867419" cy="8674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2B061B-3C7D-4D09-8938-C4F34876F366}"/>
              </a:ext>
            </a:extLst>
          </p:cNvPr>
          <p:cNvSpPr/>
          <p:nvPr/>
        </p:nvSpPr>
        <p:spPr>
          <a:xfrm>
            <a:off x="838200" y="1434622"/>
            <a:ext cx="50318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2000" dirty="0"/>
              <a:t>LOKALIZÁCIA – hľadanie pozície robota v mape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19DD6D-7342-404D-A37A-4C19149008BC}"/>
              </a:ext>
            </a:extLst>
          </p:cNvPr>
          <p:cNvSpPr/>
          <p:nvPr/>
        </p:nvSpPr>
        <p:spPr>
          <a:xfrm>
            <a:off x="835621" y="2833938"/>
            <a:ext cx="37389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2000" dirty="0"/>
              <a:t>MAPOVANIE</a:t>
            </a:r>
            <a:r>
              <a:rPr lang="sk-SK" dirty="0"/>
              <a:t> – proces tvorenia mapy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30A7F2-A8BF-4229-A2B2-AE5E96235C31}"/>
              </a:ext>
            </a:extLst>
          </p:cNvPr>
          <p:cNvSpPr/>
          <p:nvPr/>
        </p:nvSpPr>
        <p:spPr>
          <a:xfrm>
            <a:off x="878853" y="4152978"/>
            <a:ext cx="80579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2000" dirty="0"/>
              <a:t>REÁLNY ČAS – rozumná odozva systému (bezpečnosť a pohodlnosť)</a:t>
            </a:r>
            <a:endParaRPr lang="en-GB" sz="2000" dirty="0"/>
          </a:p>
        </p:txBody>
      </p:sp>
      <p:pic>
        <p:nvPicPr>
          <p:cNvPr id="34" name="Picture 33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75AB0ACD-B60F-4B23-B433-688293A765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907" y="5790397"/>
            <a:ext cx="978417" cy="752922"/>
          </a:xfrm>
          <a:prstGeom prst="rect">
            <a:avLst/>
          </a:prstGeom>
        </p:spPr>
      </p:pic>
      <p:pic>
        <p:nvPicPr>
          <p:cNvPr id="36" name="Picture 3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88FCEA49-AD3C-4C4C-849A-0A2484D74B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18" y="5813895"/>
            <a:ext cx="978417" cy="7529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DE639F1-9B09-470B-9E9E-FC561320C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469" y="5699398"/>
            <a:ext cx="1223042" cy="8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8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A6B6C-F52B-4476-8DB8-EC89F041B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253365"/>
            <a:ext cx="10515600" cy="1325563"/>
          </a:xfrm>
        </p:spPr>
        <p:txBody>
          <a:bodyPr/>
          <a:lstStyle/>
          <a:p>
            <a:r>
              <a:rPr lang="sk-SK" dirty="0"/>
              <a:t>Budúcnosť: </a:t>
            </a:r>
            <a:br>
              <a:rPr lang="sk-SK" dirty="0"/>
            </a:br>
            <a:r>
              <a:rPr lang="sk-SK" dirty="0"/>
              <a:t>3D </a:t>
            </a:r>
            <a:r>
              <a:rPr lang="sk-SK" dirty="0" err="1"/>
              <a:t>LiDAR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93F70-9654-434E-8A13-6BECA24AC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9" y="1754505"/>
            <a:ext cx="3920601" cy="4351338"/>
          </a:xfrm>
        </p:spPr>
        <p:txBody>
          <a:bodyPr/>
          <a:lstStyle/>
          <a:p>
            <a:r>
              <a:rPr lang="sk-SK" sz="2400" dirty="0"/>
              <a:t>Vysoká presnosť</a:t>
            </a:r>
          </a:p>
          <a:p>
            <a:r>
              <a:rPr lang="sk-SK" sz="2400" dirty="0"/>
              <a:t>Nielen </a:t>
            </a:r>
            <a:r>
              <a:rPr lang="sk-SK" sz="2400" dirty="0" err="1"/>
              <a:t>planárne</a:t>
            </a:r>
            <a:r>
              <a:rPr lang="sk-SK" sz="2400" dirty="0"/>
              <a:t> merania</a:t>
            </a:r>
          </a:p>
          <a:p>
            <a:r>
              <a:rPr lang="sk-SK" sz="2400" dirty="0"/>
              <a:t>Vysoká výpočtová i obstarávacia náročnosť</a:t>
            </a:r>
          </a:p>
          <a:p>
            <a:r>
              <a:rPr lang="sk-SK" sz="2400" dirty="0"/>
              <a:t>Žiadne informácie o farbe objektov</a:t>
            </a:r>
          </a:p>
          <a:p>
            <a:r>
              <a:rPr lang="sk-SK" sz="2400" dirty="0"/>
              <a:t>Funguje v noci</a:t>
            </a:r>
          </a:p>
          <a:p>
            <a:r>
              <a:rPr lang="sk-SK" sz="2400" dirty="0"/>
              <a:t>Veľmi vhodné ako základ pre SLAM v autonómnych vozidlách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70F3F-74D7-44C5-A8A6-89C241A30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823" y="253365"/>
            <a:ext cx="7754397" cy="4134167"/>
          </a:xfrm>
          <a:prstGeom prst="rect">
            <a:avLst/>
          </a:prstGeom>
        </p:spPr>
      </p:pic>
      <p:pic>
        <p:nvPicPr>
          <p:cNvPr id="6" name="Picture 5" descr="A close up of electronics&#10;&#10;Description automatically generated">
            <a:extLst>
              <a:ext uri="{FF2B5EF4-FFF2-40B4-BE49-F238E27FC236}">
                <a16:creationId xmlns:a16="http://schemas.microsoft.com/office/drawing/2014/main" id="{B611259B-BA78-46B6-8EB6-5F84350FE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178" y="3224618"/>
            <a:ext cx="4756247" cy="34109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F3D635-6380-4E80-8178-648E51D2B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462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DE28-FC29-4EAB-B6FC-308AD35B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51" y="0"/>
            <a:ext cx="4292427" cy="1325563"/>
          </a:xfrm>
        </p:spPr>
        <p:txBody>
          <a:bodyPr/>
          <a:lstStyle/>
          <a:p>
            <a:r>
              <a:rPr lang="sk-SK" dirty="0"/>
              <a:t>GPS nie je všade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F418D-E510-4E12-A28C-72D3BA4A4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23" y="1171575"/>
            <a:ext cx="6177863" cy="2383010"/>
          </a:xfrm>
        </p:spPr>
        <p:txBody>
          <a:bodyPr>
            <a:normAutofit/>
          </a:bodyPr>
          <a:lstStyle/>
          <a:p>
            <a:r>
              <a:rPr lang="sk-SK" sz="2000" dirty="0"/>
              <a:t>GPS nie je na cm presné ani pri dlhšom meraní</a:t>
            </a:r>
          </a:p>
          <a:p>
            <a:r>
              <a:rPr lang="sk-SK" sz="2000" dirty="0"/>
              <a:t>Dostupnosť 3 a viac satelitov</a:t>
            </a:r>
          </a:p>
          <a:p>
            <a:r>
              <a:rPr lang="sk-SK" sz="2000" dirty="0"/>
              <a:t>Jaskynné, Podmorské, Interiérové autonómne systémy či iné výskumné práce vyžadujúce SLAM</a:t>
            </a:r>
          </a:p>
          <a:p>
            <a:r>
              <a:rPr lang="sk-SK" sz="2000" dirty="0"/>
              <a:t>Čo ak by autonómne auto stratilo GPS signál?</a:t>
            </a:r>
          </a:p>
          <a:p>
            <a:r>
              <a:rPr lang="sk-SK" sz="2000" dirty="0"/>
              <a:t>Nespoliehame sa preto na GPS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5D888-E668-4DF0-AD6C-499B37D59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620530"/>
            <a:ext cx="5867914" cy="3237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51032-57C2-4027-993E-98ECEB0FB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01" b="9304"/>
          <a:stretch/>
        </p:blipFill>
        <p:spPr>
          <a:xfrm>
            <a:off x="6324086" y="3620530"/>
            <a:ext cx="5867914" cy="3237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FE5D1D-73F6-43C2-8E96-23ED56B42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96" y="0"/>
            <a:ext cx="5349704" cy="348264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5FE08-B5A8-4CDB-9B3F-4AB893B30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90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B2DC4-CA6F-4B83-972E-F374AAB5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1905" cy="4351338"/>
          </a:xfrm>
        </p:spPr>
        <p:txBody>
          <a:bodyPr>
            <a:normAutofit lnSpcReduction="10000"/>
          </a:bodyPr>
          <a:lstStyle/>
          <a:p>
            <a:r>
              <a:rPr lang="cs-CZ" dirty="0" err="1"/>
              <a:t>Klasick</a:t>
            </a:r>
            <a:r>
              <a:rPr lang="sk-SK" dirty="0"/>
              <a:t>á – z kolies</a:t>
            </a:r>
          </a:p>
          <a:p>
            <a:pPr lvl="1"/>
            <a:r>
              <a:rPr lang="sk-SK" dirty="0"/>
              <a:t>Problém napr.: s pretáčaním kolies i sklzmi</a:t>
            </a:r>
          </a:p>
          <a:p>
            <a:pPr lvl="1"/>
            <a:r>
              <a:rPr lang="sk-SK" dirty="0"/>
              <a:t>Nepoužiteľné vo vzduchu na </a:t>
            </a:r>
            <a:r>
              <a:rPr lang="sk-SK" dirty="0" err="1"/>
              <a:t>drone</a:t>
            </a:r>
            <a:endParaRPr lang="sk-SK" dirty="0"/>
          </a:p>
          <a:p>
            <a:pPr marL="0" indent="0">
              <a:buNone/>
            </a:pPr>
            <a:endParaRPr lang="sk-SK" dirty="0"/>
          </a:p>
          <a:p>
            <a:r>
              <a:rPr lang="sk-SK" dirty="0"/>
              <a:t>Laserová – z 2D </a:t>
            </a:r>
            <a:r>
              <a:rPr lang="sk-SK" dirty="0" err="1"/>
              <a:t>LiDAR</a:t>
            </a:r>
            <a:r>
              <a:rPr lang="sk-SK" dirty="0"/>
              <a:t> meraní</a:t>
            </a:r>
          </a:p>
          <a:p>
            <a:pPr lvl="1"/>
            <a:r>
              <a:rPr lang="sk-SK" dirty="0"/>
              <a:t>Zmena pozície sa dá predpokladať napr.: priblížením k jednej stene a vzdialením sa od druhej </a:t>
            </a:r>
          </a:p>
          <a:p>
            <a:pPr lvl="1"/>
            <a:r>
              <a:rPr lang="sk-SK" dirty="0"/>
              <a:t>Nepoužiteľné mimo 2D</a:t>
            </a:r>
          </a:p>
          <a:p>
            <a:pPr lvl="1"/>
            <a:r>
              <a:rPr lang="sk-SK" dirty="0"/>
              <a:t>Nepoužiteľné ak nedostatok prekážok v dosahu laseru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179664-93CC-4F4F-84CD-6872DFC0F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99" y="105373"/>
            <a:ext cx="7652305" cy="1325563"/>
          </a:xfrm>
        </p:spPr>
        <p:txBody>
          <a:bodyPr/>
          <a:lstStyle/>
          <a:p>
            <a:r>
              <a:rPr lang="sk-SK" dirty="0"/>
              <a:t>Čo použiť ako </a:t>
            </a:r>
            <a:r>
              <a:rPr lang="sk-SK" dirty="0" err="1"/>
              <a:t>odometriu</a:t>
            </a:r>
            <a:r>
              <a:rPr lang="sk-SK" dirty="0"/>
              <a:t>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3D557-0300-4AC0-AF11-438EC2408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904" y="-1748"/>
            <a:ext cx="3208298" cy="2865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3E4475-9724-44FB-B19D-B77A7F900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796" y="2867062"/>
            <a:ext cx="4269205" cy="39909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6F104-831C-48E6-92EF-F0C2CB1A8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53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F9D4-DC5A-4A21-A8A3-BCC0AF3D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37" y="341214"/>
            <a:ext cx="10515600" cy="1325563"/>
          </a:xfrm>
        </p:spPr>
        <p:txBody>
          <a:bodyPr/>
          <a:lstStyle/>
          <a:p>
            <a:r>
              <a:rPr lang="sk-SK" dirty="0"/>
              <a:t>Zaznamenávanie pohybu, náklonu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0BC81-EED7-4BD9-876C-E0E114E3D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400" dirty="0"/>
              <a:t>Využité 9 DOF IMU</a:t>
            </a:r>
          </a:p>
          <a:p>
            <a:pPr lvl="1"/>
            <a:r>
              <a:rPr lang="sk-SK" dirty="0" err="1"/>
              <a:t>Magnetometer</a:t>
            </a:r>
            <a:r>
              <a:rPr lang="sk-SK" dirty="0"/>
              <a:t> nepoužiteľný kvôli </a:t>
            </a:r>
            <a:r>
              <a:rPr lang="sk-SK" dirty="0" err="1"/>
              <a:t>mag</a:t>
            </a:r>
            <a:r>
              <a:rPr lang="sk-SK" dirty="0"/>
              <a:t>. rušeniu z elektromotora </a:t>
            </a:r>
          </a:p>
          <a:p>
            <a:r>
              <a:rPr lang="sk-SK" sz="2400" dirty="0"/>
              <a:t>Reprezentácia náklonu v priestore pomocou </a:t>
            </a:r>
            <a:r>
              <a:rPr lang="sk-SK" sz="2400" dirty="0" err="1"/>
              <a:t>kvaterniónov</a:t>
            </a:r>
            <a:endParaRPr lang="sk-SK" sz="2400" dirty="0"/>
          </a:p>
          <a:p>
            <a:r>
              <a:rPr lang="sk-SK" sz="2400" dirty="0"/>
              <a:t>Publikovanie transformácií v ROS (mapa &lt;-</a:t>
            </a:r>
            <a:r>
              <a:rPr lang="cs-CZ" sz="2400" dirty="0"/>
              <a:t>&gt; </a:t>
            </a:r>
            <a:r>
              <a:rPr lang="cs-CZ" sz="2400" dirty="0" err="1"/>
              <a:t>zariadenie</a:t>
            </a:r>
            <a:r>
              <a:rPr lang="cs-CZ" sz="2400" dirty="0"/>
              <a:t>)</a:t>
            </a:r>
          </a:p>
          <a:p>
            <a:r>
              <a:rPr lang="cs-CZ" sz="2400" dirty="0"/>
              <a:t>Pohyb </a:t>
            </a:r>
            <a:r>
              <a:rPr lang="cs-CZ" sz="2400" dirty="0" err="1"/>
              <a:t>sa</a:t>
            </a:r>
            <a:r>
              <a:rPr lang="cs-CZ" sz="2400" dirty="0"/>
              <a:t> nekoná (odchýlené údaje, senzoriky)</a:t>
            </a:r>
          </a:p>
          <a:p>
            <a:endParaRPr lang="cs-CZ" sz="2400" dirty="0"/>
          </a:p>
          <a:p>
            <a:r>
              <a:rPr lang="cs-CZ" sz="2400" dirty="0" err="1"/>
              <a:t>Odteraz</a:t>
            </a:r>
            <a:r>
              <a:rPr lang="cs-CZ" sz="2400" dirty="0"/>
              <a:t> </a:t>
            </a:r>
            <a:r>
              <a:rPr lang="cs-CZ" sz="2400" dirty="0" err="1"/>
              <a:t>prebieha</a:t>
            </a:r>
            <a:r>
              <a:rPr lang="cs-CZ" sz="2400" dirty="0"/>
              <a:t> len </a:t>
            </a:r>
            <a:r>
              <a:rPr lang="cs-CZ" sz="2400" dirty="0" err="1"/>
              <a:t>mapovanie</a:t>
            </a:r>
            <a:endParaRPr lang="cs-CZ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44753-328A-45A1-84E5-718459B3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5</a:t>
            </a:fld>
            <a:endParaRPr lang="en-GB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CA5CFB33-C100-448A-8F90-4AFD72CA8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75" y="-317695"/>
            <a:ext cx="424464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E2A919-FEB7-4A08-A8B1-5418333FA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333" y="3429000"/>
            <a:ext cx="3589331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0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D67E-A735-472D-A43A-FBD321A88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995" y="909896"/>
            <a:ext cx="4981734" cy="710418"/>
          </a:xfrm>
        </p:spPr>
        <p:txBody>
          <a:bodyPr anchor="b">
            <a:normAutofit/>
          </a:bodyPr>
          <a:lstStyle/>
          <a:p>
            <a:r>
              <a:rPr lang="sk-SK" sz="4000" dirty="0"/>
              <a:t>Mapovanie</a:t>
            </a:r>
            <a:endParaRPr lang="en-GB" sz="4000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2D13A27-BA7B-4AC1-BAF1-72B149620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08782" y="1701532"/>
            <a:ext cx="4572000" cy="0"/>
          </a:xfrm>
          <a:prstGeom prst="line">
            <a:avLst/>
          </a:prstGeom>
          <a:ln w="19050">
            <a:solidFill>
              <a:srgbClr val="4C4A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10">
            <a:extLst>
              <a:ext uri="{FF2B5EF4-FFF2-40B4-BE49-F238E27FC236}">
                <a16:creationId xmlns:a16="http://schemas.microsoft.com/office/drawing/2014/main" id="{3B9E395A-E5F5-452D-AAD0-ABBF6F464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28" y="1851606"/>
            <a:ext cx="5948536" cy="4312994"/>
          </a:xfrm>
        </p:spPr>
        <p:txBody>
          <a:bodyPr>
            <a:noAutofit/>
          </a:bodyPr>
          <a:lstStyle/>
          <a:p>
            <a:pPr>
              <a:buClr>
                <a:srgbClr val="4C4A32"/>
              </a:buClr>
            </a:pPr>
            <a:r>
              <a:rPr lang="sk-SK" dirty="0" err="1"/>
              <a:t>Sken</a:t>
            </a:r>
            <a:r>
              <a:rPr lang="sk-SK" dirty="0"/>
              <a:t> prostredia pomocou 2D </a:t>
            </a:r>
            <a:r>
              <a:rPr lang="sk-SK" dirty="0" err="1"/>
              <a:t>LiDARu</a:t>
            </a:r>
            <a:endParaRPr lang="sk-SK" dirty="0"/>
          </a:p>
          <a:p>
            <a:pPr>
              <a:buClr>
                <a:srgbClr val="4C4A32"/>
              </a:buClr>
            </a:pPr>
            <a:r>
              <a:rPr lang="sk-SK" dirty="0"/>
              <a:t>Konverzia meraní postupne do</a:t>
            </a:r>
            <a:endParaRPr lang="sk-SK" sz="1000" dirty="0"/>
          </a:p>
          <a:p>
            <a:pPr lvl="1">
              <a:buClr>
                <a:srgbClr val="4C4A32"/>
              </a:buClr>
            </a:pPr>
            <a:r>
              <a:rPr lang="sk-SK" sz="2000" dirty="0"/>
              <a:t>Lokálnych </a:t>
            </a:r>
            <a:r>
              <a:rPr lang="sk-SK" sz="2000" dirty="0" err="1"/>
              <a:t>koordinátov</a:t>
            </a:r>
            <a:endParaRPr lang="sk-SK" sz="2000" dirty="0"/>
          </a:p>
          <a:p>
            <a:pPr lvl="1">
              <a:buClr>
                <a:srgbClr val="4C4A32"/>
              </a:buClr>
            </a:pPr>
            <a:r>
              <a:rPr lang="sk-SK" sz="2000" dirty="0"/>
              <a:t>Do globálnych </a:t>
            </a:r>
            <a:r>
              <a:rPr lang="sk-SK" sz="2000" dirty="0" err="1"/>
              <a:t>koordinátov</a:t>
            </a:r>
            <a:r>
              <a:rPr lang="sk-SK" sz="2000" dirty="0"/>
              <a:t> za pomoci náklonu z IMU a transformácií ROS</a:t>
            </a:r>
          </a:p>
          <a:p>
            <a:pPr>
              <a:buClr>
                <a:srgbClr val="4C4A32"/>
              </a:buClr>
            </a:pPr>
            <a:r>
              <a:rPr lang="sk-SK" dirty="0"/>
              <a:t>Vyčistenie „oblasti“ do vzdialenosti nového merania v danej rovine</a:t>
            </a:r>
          </a:p>
          <a:p>
            <a:pPr>
              <a:buClr>
                <a:srgbClr val="4C4A32"/>
              </a:buClr>
            </a:pPr>
            <a:r>
              <a:rPr lang="sk-SK" dirty="0"/>
              <a:t>Vloženie mračna bodov do 3D priestoru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1313EAB-AFBD-44FC-B96C-9C9A7416E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4C4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A279C60-B3AB-4994-BBA4-00CB99B2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0677" y="485775"/>
            <a:ext cx="2203222" cy="28627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80C5C28-3276-4497-8BC1-366BAD074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46169" y="481265"/>
            <a:ext cx="2212848" cy="1880508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256CDE3-F9C5-4283-AD5F-6148D5AD8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1051" y="3509435"/>
            <a:ext cx="2212848" cy="2857076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79976EB-B5B0-40FD-ABF3-AD6041BA5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3561" y="2514599"/>
            <a:ext cx="2783884" cy="38519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0260E6-B089-4FF9-A639-179663D0E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405" y="2873564"/>
            <a:ext cx="1204474" cy="40106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C2886-E2AA-4B39-8096-B9325DA6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5C8F52E-FBE6-44D0-9255-FB1D5214B09C}" type="slidenum">
              <a:rPr lang="en-GB" smtClean="0"/>
              <a:t>6</a:t>
            </a:fld>
            <a:endParaRPr lang="en-GB"/>
          </a:p>
        </p:txBody>
      </p:sp>
      <p:pic>
        <p:nvPicPr>
          <p:cNvPr id="16" name="Obrázok 32">
            <a:extLst>
              <a:ext uri="{FF2B5EF4-FFF2-40B4-BE49-F238E27FC236}">
                <a16:creationId xmlns:a16="http://schemas.microsoft.com/office/drawing/2014/main" id="{0BEB0E89-77E9-4D0A-BD39-F07A8C9C025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5" descr="A picture containing sky, sitting&#10;&#10;Description automatically generated">
            <a:extLst>
              <a:ext uri="{FF2B5EF4-FFF2-40B4-BE49-F238E27FC236}">
                <a16:creationId xmlns:a16="http://schemas.microsoft.com/office/drawing/2014/main" id="{81A7992C-019D-4EE9-9DA2-384DD53235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5" t="15943" b="8391"/>
          <a:stretch/>
        </p:blipFill>
        <p:spPr>
          <a:xfrm>
            <a:off x="8894512" y="551773"/>
            <a:ext cx="3297487" cy="213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4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72A82-F793-4BC4-B219-1A45013C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Zaznamenávanie obsadenosti v priestore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2BAE9-FF76-4E35-BE00-71202C453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784" y="1511300"/>
            <a:ext cx="10125075" cy="1837022"/>
          </a:xfrm>
        </p:spPr>
        <p:txBody>
          <a:bodyPr>
            <a:normAutofit/>
          </a:bodyPr>
          <a:lstStyle/>
          <a:p>
            <a:r>
              <a:rPr lang="sk-SK" dirty="0"/>
              <a:t>Dátová štruktúra tzv. </a:t>
            </a:r>
            <a:r>
              <a:rPr lang="sk-SK" dirty="0" err="1"/>
              <a:t>oktálové</a:t>
            </a:r>
            <a:r>
              <a:rPr lang="sk-SK" dirty="0"/>
              <a:t> stromy viď. ZP</a:t>
            </a:r>
          </a:p>
          <a:p>
            <a:r>
              <a:rPr lang="sk-SK" dirty="0"/>
              <a:t>Vysoká efektívnosť pri nízkom počte objektov v priestore</a:t>
            </a:r>
          </a:p>
          <a:p>
            <a:r>
              <a:rPr lang="sk-SK" dirty="0"/>
              <a:t>Možnosť určiť maximálnu hĺbku (detail modelu) stromu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B18B52-9F64-4530-A26B-B7038B6BF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644AF-1E8C-4D25-BBC6-03B74A3FC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640" y="3193991"/>
            <a:ext cx="7984560" cy="329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73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2A5A-A22F-491B-BCB9-752715E1E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Robotický Operačný Systém (ROS)</a:t>
            </a:r>
            <a:endParaRPr lang="en-GB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2F5BA148-1BD8-4155-B282-2BFE05D9A3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1852613"/>
            <a:ext cx="5048250" cy="432435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687391-B293-4FEC-A9ED-81868BBB6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8300" y="1825625"/>
            <a:ext cx="6496050" cy="4351338"/>
          </a:xfrm>
        </p:spPr>
        <p:txBody>
          <a:bodyPr/>
          <a:lstStyle/>
          <a:p>
            <a:r>
              <a:rPr lang="sk-SK" sz="2000" dirty="0"/>
              <a:t>Niekoľko verzií, pôvodne projekt na </a:t>
            </a:r>
            <a:r>
              <a:rPr lang="sk-SK" sz="2000" dirty="0" err="1"/>
              <a:t>Stamforde</a:t>
            </a:r>
            <a:endParaRPr lang="sk-SK" sz="2000" dirty="0"/>
          </a:p>
          <a:p>
            <a:r>
              <a:rPr lang="sk-SK" sz="2000" dirty="0"/>
              <a:t>Abstrakcia pri práci s modulmi</a:t>
            </a:r>
          </a:p>
          <a:p>
            <a:r>
              <a:rPr lang="sk-SK" sz="2000" dirty="0"/>
              <a:t>Využíva aj NASA</a:t>
            </a:r>
          </a:p>
          <a:p>
            <a:r>
              <a:rPr lang="sk-SK" sz="2000" dirty="0" err="1"/>
              <a:t>Ubuntu</a:t>
            </a:r>
            <a:r>
              <a:rPr lang="sk-SK" sz="2000" dirty="0"/>
              <a:t> 16.04</a:t>
            </a:r>
          </a:p>
          <a:p>
            <a:r>
              <a:rPr lang="sk-SK" sz="2000" dirty="0"/>
              <a:t>Správy (</a:t>
            </a:r>
            <a:r>
              <a:rPr lang="sk-SK" sz="2000" dirty="0" err="1"/>
              <a:t>Messages</a:t>
            </a:r>
            <a:r>
              <a:rPr lang="sk-SK" sz="2000" dirty="0"/>
              <a:t>), Témy (</a:t>
            </a:r>
            <a:r>
              <a:rPr lang="sk-SK" sz="2000" dirty="0" err="1"/>
              <a:t>Topics</a:t>
            </a:r>
            <a:r>
              <a:rPr lang="sk-SK" sz="2000" dirty="0"/>
              <a:t>)</a:t>
            </a:r>
          </a:p>
          <a:p>
            <a:r>
              <a:rPr lang="sk-SK" sz="2000" dirty="0"/>
              <a:t>Odoberatelia (</a:t>
            </a:r>
            <a:r>
              <a:rPr lang="sk-SK" sz="2000" dirty="0" err="1"/>
              <a:t>Subscribers</a:t>
            </a:r>
            <a:r>
              <a:rPr lang="sk-SK" sz="2000" dirty="0"/>
              <a:t>), „Tvorcovia“ (</a:t>
            </a:r>
            <a:r>
              <a:rPr lang="sk-SK" sz="2000" dirty="0" err="1"/>
              <a:t>Publishers</a:t>
            </a:r>
            <a:r>
              <a:rPr lang="sk-SK" sz="2000" dirty="0"/>
              <a:t>)</a:t>
            </a:r>
          </a:p>
          <a:p>
            <a:r>
              <a:rPr lang="sk-SK" sz="2000" dirty="0"/>
              <a:t>Podpora jazykov C</a:t>
            </a:r>
            <a:r>
              <a:rPr lang="cs-CZ" sz="2000" dirty="0"/>
              <a:t>++, Python</a:t>
            </a:r>
            <a:r>
              <a:rPr lang="en-GB" sz="2000" dirty="0"/>
              <a:t> a </a:t>
            </a:r>
            <a:r>
              <a:rPr lang="sk-SK" sz="2000" dirty="0"/>
              <a:t>vzájomnej </a:t>
            </a:r>
            <a:r>
              <a:rPr lang="sk-SK" sz="2000" dirty="0" err="1"/>
              <a:t>interoperability</a:t>
            </a:r>
            <a:endParaRPr lang="sk-SK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9B2E03-20EC-427E-989B-8E99E5FF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81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190415-26FA-4A87-A5A4-5AC9F1E36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027" y="135879"/>
            <a:ext cx="6551295" cy="6585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FC1994-6054-4196-A989-DE003F3FE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69" y="356247"/>
            <a:ext cx="3431959" cy="664685"/>
          </a:xfrm>
        </p:spPr>
        <p:txBody>
          <a:bodyPr>
            <a:normAutofit fontScale="90000"/>
          </a:bodyPr>
          <a:lstStyle/>
          <a:p>
            <a:r>
              <a:rPr lang="sk-SK" dirty="0"/>
              <a:t>Návrh riešenia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F18DB-E438-4E49-AF57-CF1410B24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8F52E-FBE6-44D0-9255-FB1D5214B09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980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675</Words>
  <Application>Microsoft Office PowerPoint</Application>
  <PresentationFormat>Widescreen</PresentationFormat>
  <Paragraphs>115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Narrow</vt:lpstr>
      <vt:lpstr>Calibri</vt:lpstr>
      <vt:lpstr>Calibri Light</vt:lpstr>
      <vt:lpstr>Office Theme</vt:lpstr>
      <vt:lpstr>Simultánna lokalizácia a mapovanie prostredia  v reálnom čase</vt:lpstr>
      <vt:lpstr>Hlavné problémy</vt:lpstr>
      <vt:lpstr>GPS nie je všade</vt:lpstr>
      <vt:lpstr>Čo použiť ako odometriu?</vt:lpstr>
      <vt:lpstr>Zaznamenávanie pohybu, náklonu</vt:lpstr>
      <vt:lpstr>Mapovanie</vt:lpstr>
      <vt:lpstr>Zaznamenávanie obsadenosti v priestore</vt:lpstr>
      <vt:lpstr>Robotický Operačný Systém (ROS)</vt:lpstr>
      <vt:lpstr>Návrh riešenia</vt:lpstr>
      <vt:lpstr>Mapovacie zariadenie a overenie v reálnom čase</vt:lpstr>
      <vt:lpstr>Odhad vzdialenosti</vt:lpstr>
      <vt:lpstr>Overenie riešenia: odhad vzdialenosti</vt:lpstr>
      <vt:lpstr>PowerPoint Presentation</vt:lpstr>
      <vt:lpstr>Vyššia hĺbka stromu v 3D</vt:lpstr>
      <vt:lpstr>Extraktor mapy zo systému</vt:lpstr>
      <vt:lpstr>Pamäťová a výpočtová náročnosť (optimálna hĺbka stromu s úrovňou 15cm.</vt:lpstr>
      <vt:lpstr>ZHRNUTIE</vt:lpstr>
      <vt:lpstr>Akcelerácia na GPU jadrách s využitím CUDA?</vt:lpstr>
      <vt:lpstr>Stojaca postava za systémom</vt:lpstr>
      <vt:lpstr>Budúcnosť:  3D LiDAR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Simultánna lokalizácia a mapovanie prostredia  v reálnom čase</dc:title>
  <dc:creator>Maroš Čergeť</dc:creator>
  <cp:lastModifiedBy>Maroš Čergeť</cp:lastModifiedBy>
  <cp:revision>61</cp:revision>
  <dcterms:created xsi:type="dcterms:W3CDTF">2019-06-14T07:44:33Z</dcterms:created>
  <dcterms:modified xsi:type="dcterms:W3CDTF">2019-06-17T22:04:08Z</dcterms:modified>
</cp:coreProperties>
</file>